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jpeg"/><Relationship Id="rId3" Type="http://schemas.openxmlformats.org/officeDocument/2006/relationships/image" Target="../media/image-5-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6705295" cy="6858000"/>
          </a:xfrm>
          <a:prstGeom prst="rect">
            <a:avLst/>
          </a:prstGeom>
          <a:solidFill>
            <a:srgbClr val="1A1410"/>
          </a:solidFill>
          <a:ln/>
        </p:spPr>
      </p:sp>
      <p:sp>
        <p:nvSpPr>
          <p:cNvPr id="4" name="Text 1"/>
          <p:cNvSpPr/>
          <p:nvPr/>
        </p:nvSpPr>
        <p:spPr>
          <a:xfrm>
            <a:off x="6035040" y="8229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8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PITCH TO REMILK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035040" y="1280160"/>
            <a:ext cx="585216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Kefir Chabad</a:t>
            </a:r>
            <a:endParaRPr lang="en-US" sz="6400" dirty="0"/>
          </a:p>
        </p:txBody>
      </p:sp>
      <p:sp>
        <p:nvSpPr>
          <p:cNvPr id="6" name="Text 3"/>
          <p:cNvSpPr/>
          <p:nvPr/>
        </p:nvSpPr>
        <p:spPr>
          <a:xfrm>
            <a:off x="6035040" y="2606040"/>
            <a:ext cx="5486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C9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כפיר חב״ד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6035040" y="3657600"/>
            <a:ext cx="585216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Heritage dairy, reimagined.</a:t>
            </a:r>
            <a:endParaRPr lang="en-US" sz="16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kosher-pareve, animal-free brand built on Remilk protein —</a:t>
            </a:r>
            <a:endParaRPr lang="en-US" sz="16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crafted in Kfar Chabad for Israel and the global Jewish market.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035040" y="60350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for the Remilk team  ·  2026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11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486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ASK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1005840"/>
            <a:ext cx="109728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2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pilot.</a:t>
            </a:r>
            <a:endParaRPr lang="en-US" sz="42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2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Kfar Chabad → Tel Aviv → New York.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48640" y="3383280"/>
            <a:ext cx="3611880" cy="2743200"/>
          </a:xfrm>
          <a:prstGeom prst="rect">
            <a:avLst/>
          </a:prstGeom>
          <a:solidFill>
            <a:srgbClr val="2A2018"/>
          </a:solidFill>
          <a:ln w="6350">
            <a:solidFill>
              <a:srgbClr val="C9A24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22960" y="352044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4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22960" y="397764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Q3 2026 — Pilot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4617720"/>
            <a:ext cx="31089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SKUs across 3 Kfar Chabad pilot stores. Six-week sell-through measurement.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352544" y="3383280"/>
            <a:ext cx="3611880" cy="2743200"/>
          </a:xfrm>
          <a:prstGeom prst="rect">
            <a:avLst/>
          </a:prstGeom>
          <a:solidFill>
            <a:srgbClr val="2A2018"/>
          </a:solidFill>
          <a:ln w="6350">
            <a:solidFill>
              <a:srgbClr val="C9A24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626864" y="352044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4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626864" y="397764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Q1 2027 — Israel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4626864" y="4617720"/>
            <a:ext cx="31089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rollout via Shufersal and Rami Levy. Bilingual packaging, kosher-first marketing.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8156448" y="3383280"/>
            <a:ext cx="3611880" cy="2743200"/>
          </a:xfrm>
          <a:prstGeom prst="rect">
            <a:avLst/>
          </a:prstGeom>
          <a:solidFill>
            <a:srgbClr val="2A2018"/>
          </a:solidFill>
          <a:ln w="6350">
            <a:solidFill>
              <a:srgbClr val="C9A24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430768" y="352044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4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8430768" y="397764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Q4 2027 — Diaspora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8430768" y="4617720"/>
            <a:ext cx="31089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NY/NJ launch via Pomegranate, Seasons, KolSave. East-coast cold-chain via existing kosher distributors.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11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943600" y="0"/>
            <a:ext cx="62453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FBF8F2"/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9144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BUILD IT TOGETHER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0"/>
            <a:ext cx="5486400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protein is yours.</a:t>
            </a:r>
            <a:endParaRPr lang="en-US" sz="34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story is ours.</a:t>
            </a:r>
            <a:endParaRPr lang="en-US" sz="34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market is waiting.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548640" y="493776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5B1E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hello@kefirchabad.co.il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48640" y="534924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Kfar Chabad, Israel  ·  כפר חב״ד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11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OPENING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1005840"/>
            <a:ext cx="109728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Remilk has the protein.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Israel needs the brand.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3291840"/>
            <a:ext cx="105156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You've cracked precision-fermented dairy and partnered with Gad Dairies for Israel's first commercial launch in 2026. The category is real. What's missing is a brand that speaks fluently to the audience most likely to adopt it first — observant Jewish households who keep kosher every day.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48640" y="539496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Kefir Chabad is that brand.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11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THIS, WHY NOW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category window opens once.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3611880" cy="420624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3611880" cy="73152"/>
          </a:xfrm>
          <a:prstGeom prst="rect">
            <a:avLst/>
          </a:prstGeom>
          <a:solidFill>
            <a:srgbClr val="C9A24C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205740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22960" y="2468880"/>
            <a:ext cx="3108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Kosher complexity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22960" y="3383280"/>
            <a:ext cx="3108960" cy="2468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dairy forces a 6-hour wait after meat. Remilk's protein is rabbinically certified pareve — kosher dairy that pairs with anything.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352544" y="1828800"/>
            <a:ext cx="3611880" cy="420624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352544" y="1828800"/>
            <a:ext cx="3611880" cy="73152"/>
          </a:xfrm>
          <a:prstGeom prst="rect">
            <a:avLst/>
          </a:prstGeom>
          <a:solidFill>
            <a:srgbClr val="C9A24C"/>
          </a:solidFill>
          <a:ln/>
        </p:spPr>
      </p:sp>
      <p:sp>
        <p:nvSpPr>
          <p:cNvPr id="11" name="Text 9"/>
          <p:cNvSpPr/>
          <p:nvPr/>
        </p:nvSpPr>
        <p:spPr>
          <a:xfrm>
            <a:off x="4626864" y="205740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626864" y="2468880"/>
            <a:ext cx="3108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Lactose-free by nature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4626864" y="3383280"/>
            <a:ext cx="3108960" cy="2468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36% of US adults and a meaningful share of Israelis are lactose-intolerant. The protein is identical to milk; the discomfort isn't.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8156448" y="1828800"/>
            <a:ext cx="3611880" cy="420624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156448" y="1828800"/>
            <a:ext cx="3611880" cy="73152"/>
          </a:xfrm>
          <a:prstGeom prst="rect">
            <a:avLst/>
          </a:prstGeom>
          <a:solidFill>
            <a:srgbClr val="C9A24C"/>
          </a:solidFill>
          <a:ln/>
        </p:spPr>
      </p:sp>
      <p:sp>
        <p:nvSpPr>
          <p:cNvPr id="16" name="Text 14"/>
          <p:cNvSpPr/>
          <p:nvPr/>
        </p:nvSpPr>
        <p:spPr>
          <a:xfrm>
            <a:off x="8430768" y="205740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430768" y="2468880"/>
            <a:ext cx="3108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Climate without compromise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430768" y="3383280"/>
            <a:ext cx="3108960" cy="2468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taste, texture, and nutrition. Without the cow, the methane, or the supply-chain fragility exposed since 2023.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11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943600" y="0"/>
            <a:ext cx="6248095" cy="6858000"/>
          </a:xfrm>
          <a:prstGeom prst="rect">
            <a:avLst/>
          </a:prstGeom>
          <a:solidFill>
            <a:srgbClr val="F6F1E8"/>
          </a:solidFill>
          <a:ln/>
        </p:spPr>
      </p:sp>
      <p:sp>
        <p:nvSpPr>
          <p:cNvPr id="4" name="Text 1"/>
          <p:cNvSpPr/>
          <p:nvPr/>
        </p:nvSpPr>
        <p:spPr>
          <a:xfrm>
            <a:off x="6400800" y="5486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BRAND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6400800" y="914400"/>
            <a:ext cx="5486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Heritage you can taste.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400800" y="2286000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5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borrows the warmth, ritual, and trust of Kfar Chabad — one of Israel's most recognized observant communities — and reframes it for 2026 dairy.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400800" y="3931920"/>
            <a:ext cx="1280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5B1E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VOICE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7680960" y="393192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Quiet, warm, confidently modern.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00800" y="4709160"/>
            <a:ext cx="1280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5B1E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7680960" y="470916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Cream paper, deep berry ink, hand-set serif.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6400800" y="5486400"/>
            <a:ext cx="1280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5B1E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PROMISE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7680960" y="548640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dairy. Zero cows. Always pareve.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11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PRODUCT LINE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SKUs at launch. One protein.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3611880" cy="429768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828800"/>
            <a:ext cx="3611880" cy="2286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22960" y="425196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Kefir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822960" y="480060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C9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כפיר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5257800"/>
            <a:ext cx="3108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flavors · 200ml &amp; 750ml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352544" y="1828800"/>
            <a:ext cx="3611880" cy="429768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352544" y="1828800"/>
            <a:ext cx="3611880" cy="22860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626864" y="425196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Yogurt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4626864" y="480060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C9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יוגורט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626864" y="5257800"/>
            <a:ext cx="3108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flavors · 150g cup &amp; 500g tub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8156448" y="1828800"/>
            <a:ext cx="3611880" cy="429768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8156448" y="1828800"/>
            <a:ext cx="3611880" cy="228600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430768" y="425196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Soft Cheese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8430768" y="480060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C9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גבינה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430768" y="5257800"/>
            <a:ext cx="3108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flavors · 250g jar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11</a:t>
            </a:r>
            <a:endParaRPr lang="en-US" sz="900" dirty="0"/>
          </a:p>
        </p:txBody>
      </p:sp>
      <p:sp>
        <p:nvSpPr>
          <p:cNvPr id="21" name="Shape 16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640080"/>
            <a:ext cx="5029200" cy="55778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920" y="82296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PACKAGING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6217920" y="1188720"/>
            <a:ext cx="5486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label that earns the shelf.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6217920" y="2468880"/>
            <a:ext cx="54864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5000"/>
              </a:lnSpc>
              <a:buNone/>
            </a:pPr>
            <a:r>
              <a:rPr lang="en-US" sz="15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Bilingual Hebrew–English typography. Kosher-pareve mark front-and-center. Remilk's logo present, trusted, never shouted. The bottle reads heritage; the back reads science.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6217920" y="4937760"/>
            <a:ext cx="1691640" cy="502920"/>
          </a:xfrm>
          <a:prstGeom prst="rect">
            <a:avLst/>
          </a:prstGeom>
          <a:solidFill>
            <a:srgbClr val="1A1410"/>
          </a:solidFill>
          <a:ln w="9525">
            <a:solidFill>
              <a:srgbClr val="C9A24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17920" y="4937760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 Pareve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8001000" y="4937760"/>
            <a:ext cx="1691640" cy="502920"/>
          </a:xfrm>
          <a:prstGeom prst="rect">
            <a:avLst/>
          </a:prstGeom>
          <a:solidFill>
            <a:srgbClr val="1A1410"/>
          </a:solidFill>
          <a:ln w="9525">
            <a:solidFill>
              <a:srgbClr val="C9A24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001000" y="4937760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Certified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9784080" y="4937760"/>
            <a:ext cx="1691640" cy="502920"/>
          </a:xfrm>
          <a:prstGeom prst="rect">
            <a:avLst/>
          </a:prstGeom>
          <a:solidFill>
            <a:srgbClr val="1A1410"/>
          </a:solidFill>
          <a:ln w="9525">
            <a:solidFill>
              <a:srgbClr val="C9A24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84080" y="4937760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Powered by Remilk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11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· ISRAEL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Home market. Built-in trust.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14400" y="20574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~$420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914400" y="306324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per-capita dairy spend / yr (highest in OECD)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126480" y="182880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92240" y="20574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₪1.2B+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6492240" y="306324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Israeli plant-based &amp; alt-dairy market, growing 12% YoY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402336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14400" y="425196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70%</a:t>
            </a:r>
            <a:endParaRPr lang="en-US" sz="4800" dirty="0"/>
          </a:p>
        </p:txBody>
      </p:sp>
      <p:sp>
        <p:nvSpPr>
          <p:cNvPr id="12" name="Text 10"/>
          <p:cNvSpPr/>
          <p:nvPr/>
        </p:nvSpPr>
        <p:spPr>
          <a:xfrm>
            <a:off x="914400" y="525780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Israeli households keep some level of kosher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126480" y="402336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92240" y="425196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6.4M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6492240" y="525780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Jewish Israelis — primary addressable audience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11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· USA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two. Diaspora-led runway.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14400" y="20574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$1.5B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914400" y="306324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kefir market today · projected $3.2B by 2034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126480" y="182880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92240" y="20574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$24B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6492240" y="306324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kosher food market — 12.1M kosher consumers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402336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14400" y="425196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36%</a:t>
            </a:r>
            <a:endParaRPr lang="en-US" sz="4800" dirty="0"/>
          </a:p>
        </p:txBody>
      </p:sp>
      <p:sp>
        <p:nvSpPr>
          <p:cNvPr id="12" name="Text 10"/>
          <p:cNvSpPr/>
          <p:nvPr/>
        </p:nvSpPr>
        <p:spPr>
          <a:xfrm>
            <a:off x="914400" y="525780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US adults report lactose intolerance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126480" y="4023360"/>
            <a:ext cx="5440680" cy="196596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92240" y="425196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5B1E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7.5M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6492240" y="5257800"/>
            <a:ext cx="4754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Jewish Americans — concentrated in NY, NJ, FL, CA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11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PARTNERSHIP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each side brings.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5486400" cy="4297680"/>
          </a:xfrm>
          <a:prstGeom prst="rect">
            <a:avLst/>
          </a:prstGeom>
          <a:solidFill>
            <a:srgbClr val="1A1410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20574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C9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REMILK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22960" y="2468880"/>
            <a:ext cx="457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6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protein.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822960" y="33832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Precision-fermented β-lactoglobulin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22960" y="38404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Kosher-pareve certification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22960" y="42976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Regulatory clearance (Israel, US)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22960" y="47548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6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Production via Gad Dairies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172200" y="1828800"/>
            <a:ext cx="5486400" cy="4297680"/>
          </a:xfrm>
          <a:prstGeom prst="rect">
            <a:avLst/>
          </a:prstGeom>
          <a:solidFill>
            <a:srgbClr val="F6F1E8"/>
          </a:solidFill>
          <a:ln w="9525">
            <a:solidFill>
              <a:srgbClr val="D9CFB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446520" y="20574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5B1E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46520" y="2468880"/>
            <a:ext cx="457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A141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brand.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6446520" y="33832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Brand identity &amp; bilingual packaging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446520" y="38404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Direct line to observant communities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46520" y="42976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Retail strategy: Rami Levy, Shufersal, Yesh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46520" y="47548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Diaspora launch via Kosher distributors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5720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Kefir Chabad  ·  כפיר חב״ד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1094415" y="6492240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5E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11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57200" y="6446520"/>
            <a:ext cx="11277295" cy="0"/>
          </a:xfrm>
          <a:prstGeom prst="line">
            <a:avLst/>
          </a:prstGeom>
          <a:noFill/>
          <a:ln w="6350">
            <a:solidFill>
              <a:srgbClr val="D9CFBF"/>
            </a:solidFill>
            <a:prstDash val="soli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Kefir Chabad × Remilk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Kefir Chabad — A Pitch to Remilk</dc:title>
  <dc:subject>PptxGenJS Presentation</dc:subject>
  <dc:creator>Kefir Chabad</dc:creator>
  <cp:lastModifiedBy>Kefir Chabad</cp:lastModifiedBy>
  <cp:revision>1</cp:revision>
  <dcterms:created xsi:type="dcterms:W3CDTF">2026-05-15T11:03:41Z</dcterms:created>
  <dcterms:modified xsi:type="dcterms:W3CDTF">2026-05-15T11:03:41Z</dcterms:modified>
</cp:coreProperties>
</file>